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7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595" autoAdjust="0"/>
  </p:normalViewPr>
  <p:slideViewPr>
    <p:cSldViewPr>
      <p:cViewPr varScale="1">
        <p:scale>
          <a:sx n="83" d="100"/>
          <a:sy n="83" d="100"/>
        </p:scale>
        <p:origin x="-157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Современные требования к организации школьного питания</a:t>
            </a:r>
            <a:endParaRPr lang="ru-RU" sz="5400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619672" y="5489848"/>
            <a:ext cx="6400800" cy="459432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Афанасьева И.И., главный специалист УО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75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/>
              <a:t>Подростковый возраст </a:t>
            </a:r>
            <a:r>
              <a:rPr lang="ru-RU" sz="3600" dirty="0" smtClean="0"/>
              <a:t>- критический период </a:t>
            </a:r>
            <a:r>
              <a:rPr lang="ru-RU" sz="3600" dirty="0"/>
              <a:t>в жизни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400" dirty="0"/>
              <a:t>Развиваются все основные системы: 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опорно-двигательная </a:t>
            </a:r>
            <a:r>
              <a:rPr lang="ru-RU" sz="2400" dirty="0"/>
              <a:t>(особенно скелет), 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сердечно-сосудистая,</a:t>
            </a:r>
          </a:p>
          <a:p>
            <a:pPr>
              <a:buFontTx/>
              <a:buChar char="-"/>
            </a:pPr>
            <a:r>
              <a:rPr lang="ru-RU" sz="2400" dirty="0" smtClean="0"/>
              <a:t> дыхательная</a:t>
            </a:r>
          </a:p>
          <a:p>
            <a:pPr>
              <a:buFontTx/>
              <a:buChar char="-"/>
            </a:pPr>
            <a:r>
              <a:rPr lang="ru-RU" sz="2400" dirty="0" smtClean="0"/>
              <a:t>, </a:t>
            </a:r>
            <a:r>
              <a:rPr lang="ru-RU" sz="2400" dirty="0"/>
              <a:t>иммунная</a:t>
            </a:r>
            <a:r>
              <a:rPr lang="ru-RU" sz="2400" dirty="0" smtClean="0"/>
              <a:t>,</a:t>
            </a:r>
          </a:p>
          <a:p>
            <a:pPr>
              <a:buFontTx/>
              <a:buChar char="-"/>
            </a:pPr>
            <a:r>
              <a:rPr lang="ru-RU" sz="2400" dirty="0" smtClean="0"/>
              <a:t>нерв­ная</a:t>
            </a:r>
            <a:r>
              <a:rPr lang="ru-RU" sz="2400" dirty="0"/>
              <a:t>, 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завершается </a:t>
            </a:r>
            <a:r>
              <a:rPr lang="ru-RU" sz="2400" dirty="0"/>
              <a:t>развитие пищеварительной сис­темы, 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увеличивается </a:t>
            </a:r>
            <a:r>
              <a:rPr lang="ru-RU" sz="2400" dirty="0"/>
              <a:t>мышечная масса</a:t>
            </a:r>
            <a:r>
              <a:rPr lang="ru-RU" sz="2400" dirty="0" smtClean="0"/>
              <a:t>,</a:t>
            </a:r>
          </a:p>
          <a:p>
            <a:pPr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/>
              <a:t>происходит радикальная гормональная перестройка организма, связанная с половым созреванием.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0044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 smtClean="0">
                <a:solidFill>
                  <a:schemeClr val="tx1"/>
                </a:solidFill>
              </a:rPr>
              <a:t/>
            </a:r>
            <a:br>
              <a:rPr lang="ru-RU" sz="6600" dirty="0" smtClean="0">
                <a:solidFill>
                  <a:schemeClr val="tx1"/>
                </a:solidFill>
              </a:rPr>
            </a:br>
            <a:r>
              <a:rPr lang="ru-RU" sz="6600" dirty="0">
                <a:solidFill>
                  <a:schemeClr val="tx1"/>
                </a:solidFill>
              </a:rPr>
              <a:t/>
            </a:r>
            <a:br>
              <a:rPr lang="ru-RU" sz="6600" dirty="0">
                <a:solidFill>
                  <a:schemeClr val="tx1"/>
                </a:solidFill>
              </a:rPr>
            </a:br>
            <a:r>
              <a:rPr lang="ru-RU" sz="6600" dirty="0" smtClean="0">
                <a:solidFill>
                  <a:schemeClr val="tx1"/>
                </a:solidFill>
              </a:rPr>
              <a:t>Пища </a:t>
            </a:r>
            <a:r>
              <a:rPr lang="ru-RU" sz="6600" dirty="0">
                <a:solidFill>
                  <a:schemeClr val="tx1"/>
                </a:solidFill>
              </a:rPr>
              <a:t>– основа жизни </a:t>
            </a:r>
            <a:r>
              <a:rPr lang="ru-RU" sz="6600" dirty="0" smtClean="0">
                <a:solidFill>
                  <a:schemeClr val="tx1"/>
                </a:solidFill>
              </a:rPr>
              <a:t>человека </a:t>
            </a:r>
            <a:endParaRPr lang="ru-RU" sz="66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717032"/>
            <a:ext cx="7620000" cy="2683768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 того, как человек питается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зависит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его здоровье, настроение, трудоспособность.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 того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насколько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правильно и качественно организовано питание школьника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зависит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качество его учебной деятельности.</a:t>
            </a:r>
          </a:p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73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Для </a:t>
            </a:r>
            <a:r>
              <a:rPr lang="ru-RU" sz="3200" dirty="0"/>
              <a:t>со­вершенствования организации школьного питания необходимо: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>
            <a:normAutofit fontScale="25000" lnSpcReduction="20000"/>
          </a:bodyPr>
          <a:lstStyle/>
          <a:p>
            <a:pPr marL="114300" indent="0"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- повысить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осведомленность населения в области создания специализированных продуктов питания для детей школьного возраста;</a:t>
            </a:r>
          </a:p>
          <a:p>
            <a:pPr marL="114300" indent="0"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- активизировать участие родителей, школьных врачей и педагогов в формировании здорового об­раза жизни, разъяснении принципов рационального питания;</a:t>
            </a:r>
          </a:p>
          <a:p>
            <a:pPr marL="114300" indent="0"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- разработать сбалансированные рационы, позво­ляющие ликвидировать имеющийся дисбаланс в пи­щевом статусе за счет создания специализированных продуктов, которые были бы востребованы школь­никами;</a:t>
            </a:r>
          </a:p>
          <a:p>
            <a:pPr marL="114300" indent="0"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- для питания школьников с различными хрони­ческими заболеваниями разработать научно обосно­ванные рецептуры продуктов, которые в настоящее время отсутствуют в ассортименте продукции школьных столовых;</a:t>
            </a:r>
          </a:p>
          <a:p>
            <a:pPr marL="114300" indent="0"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- пересмотреть физиологические возрастные нормы питания школьников с учетом изменившегося образа жизни, повышения уровня психоэмоциональ­ной нагрузки, снижения двигательной активности и физической нагрузки;</a:t>
            </a:r>
          </a:p>
          <a:p>
            <a:pPr marL="114300" indent="0"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- использовать современное оборудование для приготовления блюд в щадящих технологических режимах;</a:t>
            </a:r>
          </a:p>
          <a:p>
            <a:pPr marL="114300" indent="0"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- привести в соответствие до­кументацию школы, используемую при  организации питания для школьников разных возрастных групп в соответствии с современными требованиями.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4628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2578298"/>
          </a:xfrm>
        </p:spPr>
        <p:txBody>
          <a:bodyPr/>
          <a:lstStyle/>
          <a:p>
            <a:pPr algn="ctr"/>
            <a:r>
              <a:rPr lang="ru-RU" sz="4800" b="1" dirty="0" smtClean="0"/>
              <a:t>Опрос учащихся и родителей по организации питания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212976"/>
            <a:ext cx="7620000" cy="318782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4400" dirty="0" smtClean="0"/>
              <a:t>Не удовлетворены:</a:t>
            </a:r>
          </a:p>
          <a:p>
            <a:r>
              <a:rPr lang="ru-RU" sz="4400" dirty="0" smtClean="0"/>
              <a:t> качеством питания – 14% ;</a:t>
            </a:r>
          </a:p>
          <a:p>
            <a:r>
              <a:rPr lang="ru-RU" sz="4400" dirty="0" smtClean="0"/>
              <a:t>Ассортиментом школьных рационов – 80%.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86275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74642"/>
          </a:xfrm>
        </p:spPr>
        <p:txBody>
          <a:bodyPr/>
          <a:lstStyle/>
          <a:p>
            <a:r>
              <a:rPr lang="ru-RU" sz="4000" dirty="0"/>
              <a:t>Распоряжением Правительства Российской Феде­рации от 25.10.2010 № 1873-р утверждены «Основы государственной политики Российской Федерации в области здорового питания населения на период до 2020 г.»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37312"/>
            <a:ext cx="7620000" cy="16348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720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</p:spPr>
        <p:txBody>
          <a:bodyPr/>
          <a:lstStyle/>
          <a:p>
            <a:r>
              <a:rPr lang="ru-RU" sz="3200" dirty="0">
                <a:solidFill>
                  <a:schemeClr val="tx1"/>
                </a:solidFill>
              </a:rPr>
              <a:t>Структура фактического рациона </a:t>
            </a:r>
            <a:r>
              <a:rPr lang="ru-RU" sz="3200" dirty="0" smtClean="0">
                <a:solidFill>
                  <a:schemeClr val="tx1"/>
                </a:solidFill>
              </a:rPr>
              <a:t>питания россиян, </a:t>
            </a:r>
            <a:r>
              <a:rPr lang="ru-RU" sz="3200" dirty="0">
                <a:solidFill>
                  <a:schemeClr val="tx1"/>
                </a:solidFill>
              </a:rPr>
              <a:t>не соответствует физиологическим потребно­стям организма.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7620000" cy="3979912"/>
          </a:xfrm>
        </p:spPr>
        <p:txBody>
          <a:bodyPr>
            <a:normAutofit/>
          </a:bodyPr>
          <a:lstStyle/>
          <a:p>
            <a:r>
              <a:rPr lang="ru-RU" sz="3200" dirty="0"/>
              <a:t>Дефицит белка в рационе пита­ния </a:t>
            </a:r>
            <a:r>
              <a:rPr lang="ru-RU" sz="3200" dirty="0" smtClean="0"/>
              <a:t>составляет </a:t>
            </a:r>
            <a:r>
              <a:rPr lang="ru-RU" sz="3200" dirty="0"/>
              <a:t>20 %, </a:t>
            </a:r>
            <a:endParaRPr lang="ru-RU" sz="3200" dirty="0" smtClean="0"/>
          </a:p>
          <a:p>
            <a:r>
              <a:rPr lang="ru-RU" sz="3200" dirty="0" smtClean="0"/>
              <a:t>дефицит </a:t>
            </a:r>
            <a:r>
              <a:rPr lang="ru-RU" sz="3200" dirty="0"/>
              <a:t>витаминов 20-30 %, </a:t>
            </a:r>
            <a:endParaRPr lang="ru-RU" sz="3200" dirty="0" smtClean="0"/>
          </a:p>
          <a:p>
            <a:r>
              <a:rPr lang="ru-RU" sz="3200" dirty="0" smtClean="0"/>
              <a:t>недостаток </a:t>
            </a:r>
            <a:r>
              <a:rPr lang="ru-RU" sz="3200" dirty="0"/>
              <a:t>йода испытывает 70 % населе­ния</a:t>
            </a:r>
            <a:r>
              <a:rPr lang="ru-RU" sz="3200" dirty="0" smtClean="0"/>
              <a:t>,</a:t>
            </a:r>
          </a:p>
          <a:p>
            <a:r>
              <a:rPr lang="ru-RU" sz="3200" dirty="0" smtClean="0"/>
              <a:t>недостаток </a:t>
            </a:r>
            <a:r>
              <a:rPr lang="ru-RU" sz="3200" dirty="0"/>
              <a:t>селена - 40-45 %.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3809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620000" cy="1584176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При организации </a:t>
            </a:r>
            <a:r>
              <a:rPr lang="ru-RU" sz="3200" dirty="0">
                <a:solidFill>
                  <a:schemeClr val="tx1"/>
                </a:solidFill>
              </a:rPr>
              <a:t>школьного </a:t>
            </a:r>
            <a:r>
              <a:rPr lang="ru-RU" sz="3200" dirty="0" smtClean="0">
                <a:solidFill>
                  <a:schemeClr val="tx1"/>
                </a:solidFill>
              </a:rPr>
              <a:t>питания отмечается  </a:t>
            </a:r>
            <a:r>
              <a:rPr lang="ru-RU" sz="3200" dirty="0">
                <a:solidFill>
                  <a:schemeClr val="tx1"/>
                </a:solidFill>
              </a:rPr>
              <a:t>несбалансиро­ванность рационов питания учащихся</a:t>
            </a:r>
            <a:r>
              <a:rPr lang="ru-RU" sz="3200" dirty="0" smtClean="0">
                <a:solidFill>
                  <a:schemeClr val="tx1"/>
                </a:solidFill>
              </a:rPr>
              <a:t>: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7620000" cy="468052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недостаток белков с высокой биологиче­ской ценностью (животного белка) и полиненасыщенных жирных кислот, дефицит витаминов и мине­ральных веществ, преобладание в рационе угле­водно-жирового компонента и животных жиров, из­быток простых углеводов (сахаров), недостаточное количество пищевых волокон. Особо следует отме­тить дефицит витамина С, недостаточную обеспе­ченность витаминами В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В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В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А, Е, фолиевой ки­слотой и каротином.</a:t>
            </a:r>
          </a:p>
        </p:txBody>
      </p:sp>
    </p:spTree>
    <p:extLst>
      <p:ext uri="{BB962C8B-B14F-4D97-AF65-F5344CB8AC3E}">
        <p14:creationId xmlns:p14="http://schemas.microsoft.com/office/powerpoint/2010/main" val="148307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620000" cy="1944216"/>
          </a:xfrm>
        </p:spPr>
        <p:txBody>
          <a:bodyPr/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Основными </a:t>
            </a:r>
            <a:r>
              <a:rPr lang="ru-RU" sz="3600" dirty="0"/>
              <a:t>направлениями развития школьного питания являются</a:t>
            </a:r>
            <a:r>
              <a:rPr lang="ru-RU" sz="3600" dirty="0" smtClean="0"/>
              <a:t>:</a:t>
            </a:r>
            <a:br>
              <a:rPr lang="ru-RU" sz="3600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7620000" cy="3835896"/>
          </a:xfrm>
        </p:spPr>
        <p:txBody>
          <a:bodyPr/>
          <a:lstStyle/>
          <a:p>
            <a:pPr marL="114300" indent="0">
              <a:buNone/>
            </a:pPr>
            <a:r>
              <a:rPr lang="ru-RU" sz="2800" dirty="0"/>
              <a:t>- формирование рационов питания с использова­нием специализированных продуктов с оптимизиро­ванной пищевой ценностью;</a:t>
            </a:r>
          </a:p>
          <a:p>
            <a:pPr marL="114300" indent="0">
              <a:buNone/>
            </a:pPr>
            <a:r>
              <a:rPr lang="ru-RU" sz="2800" dirty="0"/>
              <a:t>- индустриализация школьного питания;</a:t>
            </a:r>
          </a:p>
          <a:p>
            <a:pPr marL="114300" indent="0">
              <a:buNone/>
            </a:pPr>
            <a:r>
              <a:rPr lang="ru-RU" sz="2800" dirty="0"/>
              <a:t>- использование новых форм обслуживания в столовых образовательных организаций.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609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chemeClr val="tx1"/>
                </a:solidFill>
              </a:rPr>
              <a:t>Рекомендации при построении </a:t>
            </a:r>
            <a:r>
              <a:rPr lang="ru-RU" sz="3600" dirty="0">
                <a:solidFill>
                  <a:schemeClr val="tx1"/>
                </a:solidFill>
              </a:rPr>
              <a:t>рациона </a:t>
            </a:r>
            <a:r>
              <a:rPr lang="ru-RU" sz="3600" dirty="0" smtClean="0">
                <a:solidFill>
                  <a:schemeClr val="tx1"/>
                </a:solidFill>
              </a:rPr>
              <a:t>питания: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2800" dirty="0"/>
              <a:t>соотношение </a:t>
            </a:r>
            <a:r>
              <a:rPr lang="ru-RU" sz="2800" dirty="0" smtClean="0"/>
              <a:t>белков</a:t>
            </a:r>
            <a:r>
              <a:rPr lang="ru-RU" sz="2800" dirty="0"/>
              <a:t>, жиров и углево­дов - должно составлять по массе 1:1:4. </a:t>
            </a:r>
            <a:endParaRPr lang="ru-RU" sz="2800" dirty="0" smtClean="0"/>
          </a:p>
          <a:p>
            <a:pPr algn="just"/>
            <a:r>
              <a:rPr lang="ru-RU" sz="2800" dirty="0" smtClean="0"/>
              <a:t>Удельный </a:t>
            </a:r>
            <a:r>
              <a:rPr lang="ru-RU" sz="2800" dirty="0"/>
              <a:t>вес животного белка должен быть не менее 60 % от общего количества </a:t>
            </a:r>
            <a:r>
              <a:rPr lang="ru-RU" sz="2800" dirty="0" smtClean="0"/>
              <a:t>белка. </a:t>
            </a:r>
          </a:p>
          <a:p>
            <a:pPr algn="just"/>
            <a:r>
              <a:rPr lang="ru-RU" sz="2800" dirty="0"/>
              <a:t>Удельный вес </a:t>
            </a:r>
            <a:r>
              <a:rPr lang="ru-RU" sz="2800" dirty="0" smtClean="0"/>
              <a:t>жиров </a:t>
            </a:r>
            <a:r>
              <a:rPr lang="ru-RU" sz="2800" dirty="0"/>
              <a:t>растительного про­исхождения - не менее 30 % от общего количества жиров</a:t>
            </a:r>
            <a:r>
              <a:rPr lang="ru-RU" sz="2800" dirty="0" smtClean="0"/>
              <a:t>.</a:t>
            </a:r>
          </a:p>
          <a:p>
            <a:pPr algn="just"/>
            <a:r>
              <a:rPr lang="ru-RU" sz="2800" dirty="0" smtClean="0"/>
              <a:t> </a:t>
            </a:r>
            <a:r>
              <a:rPr lang="ru-RU" sz="2800" dirty="0"/>
              <a:t>Рацион должен содержать достаточное коли­чество пищевых волокон - не менее 15-20 г/</a:t>
            </a:r>
            <a:r>
              <a:rPr lang="ru-RU" sz="2800" dirty="0" err="1"/>
              <a:t>сут</a:t>
            </a:r>
            <a:r>
              <a:rPr lang="ru-RU" sz="2800" dirty="0"/>
              <a:t>. </a:t>
            </a:r>
            <a:endParaRPr lang="ru-RU" sz="2800" dirty="0" smtClean="0"/>
          </a:p>
          <a:p>
            <a:pPr algn="just"/>
            <a:r>
              <a:rPr lang="ru-RU" sz="2800" dirty="0" smtClean="0"/>
              <a:t>Оп­тимальное </a:t>
            </a:r>
            <a:r>
              <a:rPr lang="ru-RU" sz="2800" dirty="0"/>
              <a:t>соотношение солей кальция и фосфора - не ниже 1,2:1.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589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Режим </a:t>
            </a:r>
            <a:r>
              <a:rPr lang="ru-RU" dirty="0"/>
              <a:t>питания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регуляр­ность питания, т.е. прием пищи в одно и то же время суток</a:t>
            </a:r>
            <a:r>
              <a:rPr lang="ru-RU" sz="2800" dirty="0" smtClean="0"/>
              <a:t>,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его кратность (количество приемов пищи в течение суток), </a:t>
            </a:r>
            <a:endParaRPr lang="ru-RU" sz="2800" dirty="0" smtClean="0"/>
          </a:p>
          <a:p>
            <a:r>
              <a:rPr lang="ru-RU" sz="2800" dirty="0" smtClean="0"/>
              <a:t>распределение </a:t>
            </a:r>
            <a:r>
              <a:rPr lang="ru-RU" sz="2800" dirty="0"/>
              <a:t>суточного рациона по энергетической ценности, химическому составу, продуктовому набору и объему пищи в отдельные приемы</a:t>
            </a:r>
            <a:r>
              <a:rPr lang="ru-RU" sz="2800" dirty="0" smtClean="0"/>
              <a:t>,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интервалы между приемами пищи, </a:t>
            </a:r>
            <a:endParaRPr lang="ru-RU" sz="2800" dirty="0" smtClean="0"/>
          </a:p>
          <a:p>
            <a:r>
              <a:rPr lang="ru-RU" sz="2800" dirty="0" smtClean="0"/>
              <a:t>время</a:t>
            </a:r>
            <a:r>
              <a:rPr lang="ru-RU" sz="2800" dirty="0"/>
              <a:t>, затрачиваемое на прием пищи.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78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>
                <a:solidFill>
                  <a:schemeClr val="tx1"/>
                </a:solidFill>
              </a:rPr>
              <a:t>Н</a:t>
            </a:r>
            <a:r>
              <a:rPr lang="ru-RU" sz="4000" dirty="0" smtClean="0">
                <a:solidFill>
                  <a:schemeClr val="tx1"/>
                </a:solidFill>
              </a:rPr>
              <a:t>егативный факто­р, влияющий </a:t>
            </a:r>
            <a:r>
              <a:rPr lang="ru-RU" sz="4000" dirty="0">
                <a:solidFill>
                  <a:schemeClr val="tx1"/>
                </a:solidFill>
              </a:rPr>
              <a:t>на полноценность </a:t>
            </a:r>
            <a:r>
              <a:rPr lang="ru-RU" sz="4000" dirty="0" smtClean="0">
                <a:solidFill>
                  <a:schemeClr val="tx1"/>
                </a:solidFill>
              </a:rPr>
              <a:t>питания: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2578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4000" dirty="0"/>
              <a:t>изменение времени приемов пищи в связи с переходом обучения из первой во вторую смену и наоборот.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01495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164</TotalTime>
  <Words>589</Words>
  <Application>Microsoft Office PowerPoint</Application>
  <PresentationFormat>Экран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Соседство</vt:lpstr>
      <vt:lpstr>Современные требования к организации школьного питания</vt:lpstr>
      <vt:lpstr>Опрос учащихся и родителей по организации питания</vt:lpstr>
      <vt:lpstr>Распоряжением Правительства Российской Феде­рации от 25.10.2010 № 1873-р утверждены «Основы государственной политики Российской Федерации в области здорового питания населения на период до 2020 г.»</vt:lpstr>
      <vt:lpstr>Структура фактического рациона питания россиян, не соответствует физиологическим потребно­стям организма.</vt:lpstr>
      <vt:lpstr>При организации школьного питания отмечается  несбалансиро­ванность рационов питания учащихся: </vt:lpstr>
      <vt:lpstr>  Основными направлениями развития школьного питания являются:  </vt:lpstr>
      <vt:lpstr>Рекомендации при построении рациона питания: </vt:lpstr>
      <vt:lpstr>Режим питания</vt:lpstr>
      <vt:lpstr>Негативный факто­р, влияющий на полноценность питания:</vt:lpstr>
      <vt:lpstr>Подростковый возраст - критический период в жизни</vt:lpstr>
      <vt:lpstr>  Пища – основа жизни человека </vt:lpstr>
      <vt:lpstr>Для со­вершенствования организации школьного питания необходимо: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требования к организации школьного питания</dc:title>
  <dc:creator>Ирина Афанасьева</dc:creator>
  <cp:lastModifiedBy>User</cp:lastModifiedBy>
  <cp:revision>13</cp:revision>
  <dcterms:created xsi:type="dcterms:W3CDTF">2016-01-27T04:39:33Z</dcterms:created>
  <dcterms:modified xsi:type="dcterms:W3CDTF">2016-01-27T07:37:57Z</dcterms:modified>
</cp:coreProperties>
</file>